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nter" panose="020B0604020202020204" charset="0"/>
      <p:regular r:id="rId25"/>
    </p:embeddedFont>
    <p:embeddedFont>
      <p:font typeface="Inter Bold" panose="020B0604020202020204" charset="0"/>
      <p:regular r:id="rId26"/>
    </p:embeddedFont>
    <p:embeddedFont>
      <p:font typeface="Inter Medium" panose="020B0604020202020204" charset="0"/>
      <p:regular r:id="rId27"/>
    </p:embeddedFont>
    <p:embeddedFont>
      <p:font typeface="Inter Semi-Bold" panose="020B0604020202020204" charset="0"/>
      <p:regular r:id="rId28"/>
    </p:embeddedFont>
    <p:embeddedFont>
      <p:font typeface="Inter Ultra-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ula Rogers" userId="d05702bcc9118709" providerId="LiveId" clId="{378F21F5-A23C-4A9D-A5BD-25DEADAD873F}"/>
    <pc:docChg chg="custSel modSld">
      <pc:chgData name="Ana Paula Rogers" userId="d05702bcc9118709" providerId="LiveId" clId="{378F21F5-A23C-4A9D-A5BD-25DEADAD873F}" dt="2023-11-24T02:36:52.544" v="52" actId="20577"/>
      <pc:docMkLst>
        <pc:docMk/>
      </pc:docMkLst>
      <pc:sldChg chg="modSp mod">
        <pc:chgData name="Ana Paula Rogers" userId="d05702bcc9118709" providerId="LiveId" clId="{378F21F5-A23C-4A9D-A5BD-25DEADAD873F}" dt="2023-11-24T02:36:52.544" v="52" actId="20577"/>
        <pc:sldMkLst>
          <pc:docMk/>
          <pc:sldMk cId="0" sldId="273"/>
        </pc:sldMkLst>
        <pc:spChg chg="mod">
          <ac:chgData name="Ana Paula Rogers" userId="d05702bcc9118709" providerId="LiveId" clId="{378F21F5-A23C-4A9D-A5BD-25DEADAD873F}" dt="2023-11-24T02:36:52.544" v="52" actId="20577"/>
          <ac:spMkLst>
            <pc:docMk/>
            <pc:sldMk cId="0" sldId="273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www.linkedin.com/company/abes-dn" TargetMode="External"/><Relationship Id="rId18" Type="http://schemas.openxmlformats.org/officeDocument/2006/relationships/hyperlink" Target="https://twitter.com/abes_dn" TargetMode="External"/><Relationship Id="rId3" Type="http://schemas.openxmlformats.org/officeDocument/2006/relationships/hyperlink" Target="https://www.abes-dn.org.br" TargetMode="External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hyperlink" Target="https://www.youtube.com/@ABESSaneamento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tiktok.com/@abes_saneament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hyperlink" Target="https://www.instagram.com/abes_saneamento/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www.youtube.com/watch?v=bQYVqBSkgKg" TargetMode="External"/><Relationship Id="rId9" Type="http://schemas.openxmlformats.org/officeDocument/2006/relationships/image" Target="../media/image38.svg"/><Relationship Id="rId14" Type="http://schemas.openxmlformats.org/officeDocument/2006/relationships/hyperlink" Target="https://www.facebook.com/abesd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253866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7289086" y="3256975"/>
            <a:ext cx="3709829" cy="3773050"/>
          </a:xfrm>
          <a:custGeom>
            <a:avLst/>
            <a:gdLst/>
            <a:ahLst/>
            <a:cxnLst/>
            <a:rect l="l" t="t" r="r" b="b"/>
            <a:pathLst>
              <a:path w="3709829" h="3773050">
                <a:moveTo>
                  <a:pt x="0" y="0"/>
                </a:moveTo>
                <a:lnTo>
                  <a:pt x="3709828" y="0"/>
                </a:lnTo>
                <a:lnTo>
                  <a:pt x="3709828" y="3773050"/>
                </a:lnTo>
                <a:lnTo>
                  <a:pt x="0" y="3773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044856" y="3768777"/>
            <a:ext cx="4295434" cy="1088177"/>
          </a:xfrm>
          <a:custGeom>
            <a:avLst/>
            <a:gdLst/>
            <a:ahLst/>
            <a:cxnLst/>
            <a:rect l="l" t="t" r="r" b="b"/>
            <a:pathLst>
              <a:path w="4295434" h="1088177">
                <a:moveTo>
                  <a:pt x="0" y="0"/>
                </a:moveTo>
                <a:lnTo>
                  <a:pt x="4295435" y="0"/>
                </a:lnTo>
                <a:lnTo>
                  <a:pt x="4295435" y="1088176"/>
                </a:lnTo>
                <a:lnTo>
                  <a:pt x="0" y="1088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9452728" y="5920152"/>
            <a:ext cx="8225672" cy="3726668"/>
          </a:xfrm>
          <a:custGeom>
            <a:avLst/>
            <a:gdLst/>
            <a:ahLst/>
            <a:cxnLst/>
            <a:rect l="l" t="t" r="r" b="b"/>
            <a:pathLst>
              <a:path w="8225672" h="3726668">
                <a:moveTo>
                  <a:pt x="0" y="0"/>
                </a:moveTo>
                <a:lnTo>
                  <a:pt x="8225672" y="0"/>
                </a:lnTo>
                <a:lnTo>
                  <a:pt x="8225672" y="3726668"/>
                </a:lnTo>
                <a:lnTo>
                  <a:pt x="0" y="3726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15" t="-559" b="-12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609600" y="5920152"/>
            <a:ext cx="8200056" cy="3736193"/>
          </a:xfrm>
          <a:custGeom>
            <a:avLst/>
            <a:gdLst/>
            <a:ahLst/>
            <a:cxnLst/>
            <a:rect l="l" t="t" r="r" b="b"/>
            <a:pathLst>
              <a:path w="8200056" h="3736193">
                <a:moveTo>
                  <a:pt x="0" y="0"/>
                </a:moveTo>
                <a:lnTo>
                  <a:pt x="8200056" y="0"/>
                </a:lnTo>
                <a:lnTo>
                  <a:pt x="8200056" y="3736193"/>
                </a:lnTo>
                <a:lnTo>
                  <a:pt x="0" y="37361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543050" y="1819471"/>
            <a:ext cx="1520190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Eventos e iniciativas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3050" y="3600502"/>
            <a:ext cx="9961760" cy="134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578C"/>
                </a:solidFill>
                <a:latin typeface="Inter Medium"/>
              </a:rPr>
              <a:t>•</a:t>
            </a:r>
            <a:r>
              <a:rPr lang="en-US" sz="3899">
                <a:solidFill>
                  <a:srgbClr val="00578C"/>
                </a:solidFill>
                <a:latin typeface="Inter Ultra-Bold"/>
              </a:rPr>
              <a:t> UNIABES, a maior plataforma de cursos EAD para o saneamento ambiental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031594" y="3366414"/>
            <a:ext cx="3785805" cy="1892902"/>
          </a:xfrm>
          <a:custGeom>
            <a:avLst/>
            <a:gdLst/>
            <a:ahLst/>
            <a:cxnLst/>
            <a:rect l="l" t="t" r="r" b="b"/>
            <a:pathLst>
              <a:path w="3785805" h="1892902">
                <a:moveTo>
                  <a:pt x="0" y="0"/>
                </a:moveTo>
                <a:lnTo>
                  <a:pt x="3785804" y="0"/>
                </a:lnTo>
                <a:lnTo>
                  <a:pt x="3785804" y="1892902"/>
                </a:lnTo>
                <a:lnTo>
                  <a:pt x="0" y="18929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09600" y="5893311"/>
            <a:ext cx="5746033" cy="3753509"/>
          </a:xfrm>
          <a:custGeom>
            <a:avLst/>
            <a:gdLst/>
            <a:ahLst/>
            <a:cxnLst/>
            <a:rect l="l" t="t" r="r" b="b"/>
            <a:pathLst>
              <a:path w="5746033" h="3753509">
                <a:moveTo>
                  <a:pt x="0" y="0"/>
                </a:moveTo>
                <a:lnTo>
                  <a:pt x="5746033" y="0"/>
                </a:lnTo>
                <a:lnTo>
                  <a:pt x="5746033" y="3753509"/>
                </a:lnTo>
                <a:lnTo>
                  <a:pt x="0" y="375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761" r="-72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6479676" y="5893311"/>
            <a:ext cx="5983029" cy="3753509"/>
          </a:xfrm>
          <a:custGeom>
            <a:avLst/>
            <a:gdLst/>
            <a:ahLst/>
            <a:cxnLst/>
            <a:rect l="l" t="t" r="r" b="b"/>
            <a:pathLst>
              <a:path w="5983029" h="3753509">
                <a:moveTo>
                  <a:pt x="0" y="0"/>
                </a:moveTo>
                <a:lnTo>
                  <a:pt x="5983030" y="0"/>
                </a:lnTo>
                <a:lnTo>
                  <a:pt x="5983030" y="3753509"/>
                </a:lnTo>
                <a:lnTo>
                  <a:pt x="0" y="375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706" r="-570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2586749" y="5893311"/>
            <a:ext cx="5091651" cy="3753509"/>
          </a:xfrm>
          <a:custGeom>
            <a:avLst/>
            <a:gdLst/>
            <a:ahLst/>
            <a:cxnLst/>
            <a:rect l="l" t="t" r="r" b="b"/>
            <a:pathLst>
              <a:path w="5091651" h="3753509">
                <a:moveTo>
                  <a:pt x="0" y="0"/>
                </a:moveTo>
                <a:lnTo>
                  <a:pt x="5091651" y="0"/>
                </a:lnTo>
                <a:lnTo>
                  <a:pt x="5091651" y="3753509"/>
                </a:lnTo>
                <a:lnTo>
                  <a:pt x="0" y="37535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4872" b="-401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543050" y="1819471"/>
            <a:ext cx="1520190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Eventos e iniciativas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3050" y="3257657"/>
            <a:ext cx="9961760" cy="203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>
                <a:solidFill>
                  <a:srgbClr val="00578C"/>
                </a:solidFill>
                <a:latin typeface="Inter Medium"/>
              </a:rPr>
              <a:t>•</a:t>
            </a:r>
            <a:r>
              <a:rPr lang="en-US" sz="3900">
                <a:solidFill>
                  <a:srgbClr val="00578C"/>
                </a:solidFill>
                <a:latin typeface="Inter Ultra-Bold"/>
              </a:rPr>
              <a:t> Programa Jovens Profissionais </a:t>
            </a:r>
          </a:p>
          <a:p>
            <a:pPr>
              <a:lnSpc>
                <a:spcPts val="5459"/>
              </a:lnSpc>
            </a:pPr>
            <a:r>
              <a:rPr lang="en-US" sz="3900">
                <a:solidFill>
                  <a:srgbClr val="00578C"/>
                </a:solidFill>
                <a:latin typeface="Inter Ultra-Bold"/>
              </a:rPr>
              <a:t>do Saneamento e Prêmio Jovem </a:t>
            </a:r>
          </a:p>
          <a:p>
            <a:pPr>
              <a:lnSpc>
                <a:spcPts val="5459"/>
              </a:lnSpc>
              <a:spcBef>
                <a:spcPct val="0"/>
              </a:spcBef>
            </a:pPr>
            <a:r>
              <a:rPr lang="en-US" sz="3900">
                <a:solidFill>
                  <a:srgbClr val="00578C"/>
                </a:solidFill>
                <a:latin typeface="Inter Ultra-Bold"/>
              </a:rPr>
              <a:t>da Água de Estocolmo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031594" y="3023378"/>
            <a:ext cx="4249069" cy="1982899"/>
          </a:xfrm>
          <a:custGeom>
            <a:avLst/>
            <a:gdLst/>
            <a:ahLst/>
            <a:cxnLst/>
            <a:rect l="l" t="t" r="r" b="b"/>
            <a:pathLst>
              <a:path w="4249069" h="1982899">
                <a:moveTo>
                  <a:pt x="0" y="0"/>
                </a:moveTo>
                <a:lnTo>
                  <a:pt x="4249069" y="0"/>
                </a:lnTo>
                <a:lnTo>
                  <a:pt x="4249069" y="1982899"/>
                </a:lnTo>
                <a:lnTo>
                  <a:pt x="0" y="19828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09600" y="5906794"/>
            <a:ext cx="5890137" cy="3740025"/>
          </a:xfrm>
          <a:custGeom>
            <a:avLst/>
            <a:gdLst/>
            <a:ahLst/>
            <a:cxnLst/>
            <a:rect l="l" t="t" r="r" b="b"/>
            <a:pathLst>
              <a:path w="5890137" h="3740025">
                <a:moveTo>
                  <a:pt x="0" y="0"/>
                </a:moveTo>
                <a:lnTo>
                  <a:pt x="5890137" y="0"/>
                </a:lnTo>
                <a:lnTo>
                  <a:pt x="5890137" y="3740026"/>
                </a:lnTo>
                <a:lnTo>
                  <a:pt x="0" y="3740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027" r="-305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6509260" y="5906794"/>
            <a:ext cx="5380732" cy="3740025"/>
          </a:xfrm>
          <a:custGeom>
            <a:avLst/>
            <a:gdLst/>
            <a:ahLst/>
            <a:cxnLst/>
            <a:rect l="l" t="t" r="r" b="b"/>
            <a:pathLst>
              <a:path w="5380732" h="3740025">
                <a:moveTo>
                  <a:pt x="0" y="0"/>
                </a:moveTo>
                <a:lnTo>
                  <a:pt x="5380731" y="0"/>
                </a:lnTo>
                <a:lnTo>
                  <a:pt x="5380731" y="3740026"/>
                </a:lnTo>
                <a:lnTo>
                  <a:pt x="0" y="37400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508" r="-1493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1889991" y="5933251"/>
            <a:ext cx="5788409" cy="3706162"/>
          </a:xfrm>
          <a:custGeom>
            <a:avLst/>
            <a:gdLst/>
            <a:ahLst/>
            <a:cxnLst/>
            <a:rect l="l" t="t" r="r" b="b"/>
            <a:pathLst>
              <a:path w="5788409" h="3706162">
                <a:moveTo>
                  <a:pt x="0" y="0"/>
                </a:moveTo>
                <a:lnTo>
                  <a:pt x="5788409" y="0"/>
                </a:lnTo>
                <a:lnTo>
                  <a:pt x="5788409" y="3706162"/>
                </a:lnTo>
                <a:lnTo>
                  <a:pt x="0" y="37061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918" t="-5230" r="-10696" b="-700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543050" y="1819471"/>
            <a:ext cx="1520190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Eventos e iniciativas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3050" y="3590977"/>
            <a:ext cx="5262419" cy="7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578C"/>
                </a:solidFill>
                <a:latin typeface="Inter Medium"/>
              </a:rPr>
              <a:t>•</a:t>
            </a:r>
            <a:r>
              <a:rPr lang="en-US" sz="4499">
                <a:solidFill>
                  <a:srgbClr val="00578C"/>
                </a:solidFill>
                <a:latin typeface="Inter Ultra-Bold"/>
              </a:rPr>
              <a:t> ABES Conecta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3346256" y="3271439"/>
            <a:ext cx="3091340" cy="3091340"/>
          </a:xfrm>
          <a:custGeom>
            <a:avLst/>
            <a:gdLst/>
            <a:ahLst/>
            <a:cxnLst/>
            <a:rect l="l" t="t" r="r" b="b"/>
            <a:pathLst>
              <a:path w="3091340" h="3091340">
                <a:moveTo>
                  <a:pt x="0" y="0"/>
                </a:moveTo>
                <a:lnTo>
                  <a:pt x="3091340" y="0"/>
                </a:lnTo>
                <a:lnTo>
                  <a:pt x="3091340" y="3091340"/>
                </a:lnTo>
                <a:lnTo>
                  <a:pt x="0" y="3091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543050" y="1819471"/>
            <a:ext cx="1520190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Eventos e iniciativas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43050" y="4731384"/>
            <a:ext cx="9507837" cy="150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Debate com foco e direcionamento</a:t>
            </a:r>
          </a:p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nos temas mais relevantes do setor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3050" y="3590977"/>
            <a:ext cx="10732085" cy="7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578C"/>
                </a:solidFill>
                <a:latin typeface="Inter Medium"/>
              </a:rPr>
              <a:t>•</a:t>
            </a:r>
            <a:r>
              <a:rPr lang="en-US" sz="4499">
                <a:solidFill>
                  <a:srgbClr val="00578C"/>
                </a:solidFill>
                <a:latin typeface="Inter Ultra-Bold"/>
              </a:rPr>
              <a:t> Câmaras Temáticas e Técnicas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543050" y="2802788"/>
            <a:ext cx="15716250" cy="5684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-  COMITÊ NACIONAL DA QUALIDADE – ABES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-  COMUNICAÇÃO NO SANEAMENTO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-  DESSALINIZAÇÃO E REÚSO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-  DRENAGEM URBANA E GESTÃO DE ÁGUAS PLUVIAIS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-  GESTÃO DE PERDAS E EFICIÊNCIA ENERGÉTICA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-  GESTÃO DE RECURSOS HÍDRICOS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-  GOVERNANÇA CORPORATIVA E JURÍDICA </a:t>
            </a:r>
          </a:p>
          <a:p>
            <a:pPr>
              <a:lnSpc>
                <a:spcPts val="4796"/>
              </a:lnSpc>
            </a:pPr>
            <a:endParaRPr lang="en-US" sz="3899">
              <a:solidFill>
                <a:srgbClr val="00578C"/>
              </a:solidFill>
              <a:latin typeface="Inter Semi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43050" y="1557606"/>
            <a:ext cx="10732085" cy="7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578C"/>
                </a:solidFill>
                <a:latin typeface="Inter Medium"/>
              </a:rPr>
              <a:t>•</a:t>
            </a:r>
            <a:r>
              <a:rPr lang="en-US" sz="4499">
                <a:solidFill>
                  <a:srgbClr val="00578C"/>
                </a:solidFill>
                <a:latin typeface="Inter Ultra-Bold"/>
              </a:rPr>
              <a:t> Câmaras Temáticas e Técnicas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543050" y="1319620"/>
            <a:ext cx="16135350" cy="857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- INDICADORES DE DESEMPENHO PARA O SANEAMENTO AMBIENTAL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-  MEIO AMBIENTE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"/>
              </a:rPr>
              <a:t>-</a:t>
            </a:r>
            <a:r>
              <a:rPr lang="en-US" sz="3899">
                <a:solidFill>
                  <a:srgbClr val="00578C"/>
                </a:solidFill>
                <a:latin typeface="Inter Semi-Bold"/>
              </a:rPr>
              <a:t>  PRESTAÇÃO DE SERVIÇOS E RELACIONAMENTO COM CLIENTE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"/>
              </a:rPr>
              <a:t>-</a:t>
            </a:r>
            <a:r>
              <a:rPr lang="en-US" sz="3899">
                <a:solidFill>
                  <a:srgbClr val="00578C"/>
                </a:solidFill>
                <a:latin typeface="Inter Semi-Bold"/>
              </a:rPr>
              <a:t>  QUALIDADE DE PRODUTOS QUÍMICOS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"/>
              </a:rPr>
              <a:t>-</a:t>
            </a:r>
            <a:r>
              <a:rPr lang="en-US" sz="3899">
                <a:solidFill>
                  <a:srgbClr val="00578C"/>
                </a:solidFill>
                <a:latin typeface="Inter Semi-Bold"/>
              </a:rPr>
              <a:t>  REGULAÇÃO E TARIFA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"/>
              </a:rPr>
              <a:t>-</a:t>
            </a:r>
            <a:r>
              <a:rPr lang="en-US" sz="3899">
                <a:solidFill>
                  <a:srgbClr val="00578C"/>
                </a:solidFill>
                <a:latin typeface="Inter Semi-Bold"/>
              </a:rPr>
              <a:t>  RESÍDUOS SÓLIDOS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"/>
              </a:rPr>
              <a:t>-</a:t>
            </a:r>
            <a:r>
              <a:rPr lang="en-US" sz="3899">
                <a:solidFill>
                  <a:srgbClr val="00578C"/>
                </a:solidFill>
                <a:latin typeface="Inter Semi-Bold"/>
              </a:rPr>
              <a:t>  SANEAMENTO RURAL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"/>
              </a:rPr>
              <a:t>-</a:t>
            </a:r>
            <a:r>
              <a:rPr lang="en-US" sz="3899">
                <a:solidFill>
                  <a:srgbClr val="00578C"/>
                </a:solidFill>
                <a:latin typeface="Inter Semi-Bold"/>
              </a:rPr>
              <a:t>  SAÚDE AMBIENTAL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"/>
              </a:rPr>
              <a:t>-</a:t>
            </a:r>
            <a:r>
              <a:rPr lang="en-US" sz="3899">
                <a:solidFill>
                  <a:srgbClr val="00578C"/>
                </a:solidFill>
                <a:latin typeface="Inter Semi-Bold"/>
              </a:rPr>
              <a:t>  TECNOLOGIA DA INFORMAÇÃO E INOVAÇÃO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"/>
              </a:rPr>
              <a:t>-</a:t>
            </a:r>
            <a:r>
              <a:rPr lang="en-US" sz="3899">
                <a:solidFill>
                  <a:srgbClr val="00578C"/>
                </a:solidFill>
                <a:latin typeface="Inter Semi-Bold"/>
              </a:rPr>
              <a:t>  TRATAMENTO DE ESGOTOS</a:t>
            </a:r>
          </a:p>
          <a:p>
            <a:pPr>
              <a:lnSpc>
                <a:spcPts val="4796"/>
              </a:lnSpc>
            </a:pPr>
            <a:endParaRPr lang="en-US" sz="3899">
              <a:solidFill>
                <a:srgbClr val="00578C"/>
              </a:solidFill>
              <a:latin typeface="Inter Semi-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543050" y="1557606"/>
            <a:ext cx="5931485" cy="7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578C"/>
                </a:solidFill>
                <a:latin typeface="Inter Ultra-Bold"/>
              </a:rPr>
              <a:t> Próximos eventos: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8250" y="2802788"/>
            <a:ext cx="16135350" cy="62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1999" lvl="1" indent="-420999">
              <a:lnSpc>
                <a:spcPts val="5693"/>
              </a:lnSpc>
              <a:buFont typeface="Arial"/>
              <a:buChar char="•"/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 </a:t>
            </a:r>
            <a:r>
              <a:rPr lang="en-US" sz="3899">
                <a:solidFill>
                  <a:srgbClr val="00578C"/>
                </a:solidFill>
                <a:latin typeface="Inter Bold"/>
              </a:rPr>
              <a:t>PNQS - Prêmio Nacional da Qualidade em Saneamento - 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Bold"/>
              </a:rPr>
              <a:t>        Ciclo 2023 - de 19 a 21 de novembro de 2023 - Atibaia - SP</a:t>
            </a:r>
          </a:p>
          <a:p>
            <a:pPr>
              <a:lnSpc>
                <a:spcPts val="5693"/>
              </a:lnSpc>
            </a:pPr>
            <a:r>
              <a:rPr lang="en-US" sz="3899">
                <a:solidFill>
                  <a:srgbClr val="00578C"/>
                </a:solidFill>
                <a:latin typeface="Inter Semi-Bold"/>
              </a:rPr>
              <a:t> </a:t>
            </a:r>
          </a:p>
          <a:p>
            <a:pPr marL="841999" lvl="1" indent="-420999">
              <a:lnSpc>
                <a:spcPts val="5693"/>
              </a:lnSpc>
              <a:buFont typeface="Arial"/>
              <a:buChar char="•"/>
            </a:pPr>
            <a:r>
              <a:rPr lang="en-US" sz="3899">
                <a:solidFill>
                  <a:srgbClr val="00578C"/>
                </a:solidFill>
                <a:latin typeface="Inter Bold"/>
              </a:rPr>
              <a:t> 1º Congresso Internacional de Resíduos Sólidos</a:t>
            </a:r>
          </a:p>
          <a:p>
            <a:pPr>
              <a:lnSpc>
                <a:spcPts val="5547"/>
              </a:lnSpc>
            </a:pPr>
            <a:r>
              <a:rPr lang="en-US" sz="3799">
                <a:solidFill>
                  <a:srgbClr val="00578C"/>
                </a:solidFill>
                <a:latin typeface="Inter Bold"/>
              </a:rPr>
              <a:t>        VIII GRAL - Gestión de Residuos en America Latina e Caribe</a:t>
            </a:r>
          </a:p>
          <a:p>
            <a:pPr>
              <a:lnSpc>
                <a:spcPts val="5547"/>
              </a:lnSpc>
            </a:pPr>
            <a:r>
              <a:rPr lang="en-US" sz="3799">
                <a:solidFill>
                  <a:srgbClr val="00578C"/>
                </a:solidFill>
                <a:latin typeface="Inter Bold"/>
              </a:rPr>
              <a:t>        16º Seminário Nacional de Resíduos Sólidos</a:t>
            </a:r>
          </a:p>
          <a:p>
            <a:pPr>
              <a:lnSpc>
                <a:spcPts val="5547"/>
              </a:lnSpc>
            </a:pPr>
            <a:r>
              <a:rPr lang="en-US" sz="3799">
                <a:solidFill>
                  <a:srgbClr val="00578C"/>
                </a:solidFill>
                <a:latin typeface="Inter Bold"/>
              </a:rPr>
              <a:t>        IV Simpósio Internacional de Resíduos de Saúde </a:t>
            </a:r>
          </a:p>
          <a:p>
            <a:pPr>
              <a:lnSpc>
                <a:spcPts val="5547"/>
              </a:lnSpc>
            </a:pPr>
            <a:r>
              <a:rPr lang="en-US" sz="3799">
                <a:solidFill>
                  <a:srgbClr val="00578C"/>
                </a:solidFill>
                <a:latin typeface="Inter Bold"/>
              </a:rPr>
              <a:t>        23 a 25 de abril de 2024, em São José dos Campos - SP</a:t>
            </a:r>
          </a:p>
          <a:p>
            <a:pPr>
              <a:lnSpc>
                <a:spcPts val="4796"/>
              </a:lnSpc>
            </a:pPr>
            <a:endParaRPr lang="en-US" sz="3799">
              <a:solidFill>
                <a:srgbClr val="00578C"/>
              </a:solidFill>
              <a:latin typeface="Inter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228725" y="2866200"/>
            <a:ext cx="16135350" cy="4967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>
              <a:lnSpc>
                <a:spcPts val="5694"/>
              </a:lnSpc>
              <a:buFont typeface="Arial"/>
              <a:buChar char="•"/>
            </a:pPr>
            <a:r>
              <a:rPr lang="en-US" sz="3900">
                <a:solidFill>
                  <a:srgbClr val="00578C"/>
                </a:solidFill>
                <a:latin typeface="Inter Bold"/>
              </a:rPr>
              <a:t> Brazil Water Week - Semana da Água no Brasil </a:t>
            </a:r>
          </a:p>
          <a:p>
            <a:pPr>
              <a:lnSpc>
                <a:spcPts val="5694"/>
              </a:lnSpc>
            </a:pPr>
            <a:r>
              <a:rPr lang="en-US" sz="3900">
                <a:solidFill>
                  <a:srgbClr val="00578C"/>
                </a:solidFill>
                <a:latin typeface="Inter Bold"/>
              </a:rPr>
              <a:t>        Junho de 2024 - online</a:t>
            </a:r>
          </a:p>
          <a:p>
            <a:pPr>
              <a:lnSpc>
                <a:spcPts val="5694"/>
              </a:lnSpc>
            </a:pPr>
            <a:endParaRPr lang="en-US" sz="3900">
              <a:solidFill>
                <a:srgbClr val="00578C"/>
              </a:solidFill>
              <a:latin typeface="Inter Bold"/>
            </a:endParaRPr>
          </a:p>
          <a:p>
            <a:pPr marL="842010" lvl="1" indent="-421005">
              <a:lnSpc>
                <a:spcPts val="5694"/>
              </a:lnSpc>
              <a:buFont typeface="Arial"/>
              <a:buChar char="•"/>
            </a:pPr>
            <a:r>
              <a:rPr lang="en-US" sz="3900">
                <a:solidFill>
                  <a:srgbClr val="00578C"/>
                </a:solidFill>
                <a:latin typeface="Inter Bold"/>
              </a:rPr>
              <a:t>Prêmio Jovem da Água de Estocolmo - junho de 2024</a:t>
            </a:r>
          </a:p>
          <a:p>
            <a:pPr>
              <a:lnSpc>
                <a:spcPts val="5694"/>
              </a:lnSpc>
            </a:pPr>
            <a:endParaRPr lang="en-US" sz="3900">
              <a:solidFill>
                <a:srgbClr val="00578C"/>
              </a:solidFill>
              <a:latin typeface="Inter Bold"/>
            </a:endParaRPr>
          </a:p>
          <a:p>
            <a:pPr marL="842010" lvl="1" indent="-421005">
              <a:lnSpc>
                <a:spcPts val="5694"/>
              </a:lnSpc>
              <a:buFont typeface="Arial"/>
              <a:buChar char="•"/>
            </a:pPr>
            <a:r>
              <a:rPr lang="en-US" sz="3900">
                <a:solidFill>
                  <a:srgbClr val="00578C"/>
                </a:solidFill>
                <a:latin typeface="Inter Bold"/>
              </a:rPr>
              <a:t>21º Silubesa - Simpósio Luso-Brasileiro de Engenharia Sanitária e Ambiental - 28 a 30 de agosto de 2024 - Recife - PE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219201" y="1028700"/>
            <a:ext cx="16144874" cy="16016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2010" lvl="1" indent="-421005">
              <a:lnSpc>
                <a:spcPts val="5694"/>
              </a:lnSpc>
              <a:buFont typeface="Arial"/>
              <a:buChar char="•"/>
            </a:pPr>
            <a:r>
              <a:rPr lang="en-US" sz="3900" dirty="0">
                <a:solidFill>
                  <a:srgbClr val="00578C"/>
                </a:solidFill>
                <a:latin typeface="Inter Bold"/>
              </a:rPr>
              <a:t>11º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Seminário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Nacional de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Gestão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de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Perdas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e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Eficiência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Energética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- 3º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trimestre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de 2024</a:t>
            </a:r>
          </a:p>
          <a:p>
            <a:pPr marL="842010" lvl="1" indent="-421005">
              <a:lnSpc>
                <a:spcPts val="5694"/>
              </a:lnSpc>
              <a:buFont typeface="Arial"/>
              <a:buChar char="•"/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 marL="842010" lvl="1" indent="-421005">
              <a:lnSpc>
                <a:spcPts val="5694"/>
              </a:lnSpc>
              <a:buFont typeface="Arial"/>
              <a:buChar char="•"/>
            </a:pPr>
            <a:r>
              <a:rPr lang="en-US" sz="3900" dirty="0">
                <a:solidFill>
                  <a:srgbClr val="00578C"/>
                </a:solidFill>
                <a:latin typeface="Inter Bold"/>
              </a:rPr>
              <a:t>17º IWA Small Water and Waste Water Systems - </a:t>
            </a:r>
          </a:p>
          <a:p>
            <a:pPr>
              <a:lnSpc>
                <a:spcPts val="5694"/>
              </a:lnSpc>
            </a:pPr>
            <a:r>
              <a:rPr lang="en-US" sz="3900" dirty="0">
                <a:solidFill>
                  <a:srgbClr val="00578C"/>
                </a:solidFill>
                <a:latin typeface="Inter Bold"/>
              </a:rPr>
              <a:t>       9º IWA Resource Oriented Sanitation - </a:t>
            </a:r>
          </a:p>
          <a:p>
            <a:pPr>
              <a:lnSpc>
                <a:spcPts val="5694"/>
              </a:lnSpc>
            </a:pPr>
            <a:r>
              <a:rPr lang="en-US" sz="3900" dirty="0">
                <a:solidFill>
                  <a:srgbClr val="00578C"/>
                </a:solidFill>
                <a:latin typeface="Inter Bold"/>
              </a:rPr>
              <a:t>       10 a 14 de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novembro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de 2024 - Curitiba- PR</a:t>
            </a:r>
          </a:p>
          <a:p>
            <a:pPr marL="842010" lvl="1" indent="-421005">
              <a:lnSpc>
                <a:spcPts val="5694"/>
              </a:lnSpc>
              <a:buFont typeface="Arial"/>
              <a:buChar char="•"/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 marL="842010" lvl="1" indent="-421005">
              <a:lnSpc>
                <a:spcPts val="5694"/>
              </a:lnSpc>
              <a:buFont typeface="Arial"/>
              <a:buChar char="•"/>
            </a:pPr>
            <a:r>
              <a:rPr lang="en-US" sz="3900" dirty="0">
                <a:solidFill>
                  <a:srgbClr val="00578C"/>
                </a:solidFill>
                <a:latin typeface="Inter Bold"/>
              </a:rPr>
              <a:t>33º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Congresso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Brasileiro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de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Engenharia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Sanitária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e Ambiental –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maio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de 2025 -  Brasília – DF</a:t>
            </a:r>
          </a:p>
          <a:p>
            <a:pPr marL="421005" lvl="1"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 marL="842010" lvl="1" indent="-421005">
              <a:lnSpc>
                <a:spcPts val="5694"/>
              </a:lnSpc>
              <a:buFont typeface="Arial"/>
              <a:buChar char="•"/>
            </a:pP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Prêmio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Nacional da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Qualidade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em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Saneamento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– </a:t>
            </a:r>
          </a:p>
          <a:p>
            <a:pPr marL="421005" lvl="1">
              <a:lnSpc>
                <a:spcPts val="5694"/>
              </a:lnSpc>
            </a:pPr>
            <a:r>
              <a:rPr lang="en-US" sz="3900" dirty="0">
                <a:solidFill>
                  <a:srgbClr val="00578C"/>
                </a:solidFill>
                <a:latin typeface="Inter Bold"/>
              </a:rPr>
              <a:t>   PNQS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Ciclo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2024 – </a:t>
            </a:r>
            <a:r>
              <a:rPr lang="en-US" sz="3900" dirty="0" err="1">
                <a:solidFill>
                  <a:srgbClr val="00578C"/>
                </a:solidFill>
                <a:latin typeface="Inter Bold"/>
              </a:rPr>
              <a:t>dezembro</a:t>
            </a:r>
            <a:r>
              <a:rPr lang="en-US" sz="3900" dirty="0">
                <a:solidFill>
                  <a:srgbClr val="00578C"/>
                </a:solidFill>
                <a:latin typeface="Inter Bold"/>
              </a:rPr>
              <a:t> de 2024 – Rio de Janeiro -RJ</a:t>
            </a:r>
          </a:p>
          <a:p>
            <a:pPr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  <a:p>
            <a:pPr>
              <a:lnSpc>
                <a:spcPts val="5694"/>
              </a:lnSpc>
            </a:pPr>
            <a:endParaRPr lang="en-US" sz="3900" dirty="0">
              <a:solidFill>
                <a:srgbClr val="00578C"/>
              </a:solidFill>
              <a:latin typeface="Inter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253866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2537215" y="7529968"/>
            <a:ext cx="21989191" cy="3271382"/>
            <a:chOff x="0" y="0"/>
            <a:chExt cx="5791392" cy="8615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91392" cy="861599"/>
            </a:xfrm>
            <a:custGeom>
              <a:avLst/>
              <a:gdLst/>
              <a:ahLst/>
              <a:cxnLst/>
              <a:rect l="l" t="t" r="r" b="b"/>
              <a:pathLst>
                <a:path w="5791392" h="861599">
                  <a:moveTo>
                    <a:pt x="0" y="0"/>
                  </a:moveTo>
                  <a:lnTo>
                    <a:pt x="5791392" y="0"/>
                  </a:lnTo>
                  <a:lnTo>
                    <a:pt x="5791392" y="861599"/>
                  </a:lnTo>
                  <a:lnTo>
                    <a:pt x="0" y="861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791392" cy="909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85875" y="1368267"/>
            <a:ext cx="15716250" cy="685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9"/>
              </a:lnSpc>
            </a:pPr>
            <a:r>
              <a:rPr lang="en-US" sz="8199">
                <a:solidFill>
                  <a:srgbClr val="FFFFFF"/>
                </a:solidFill>
                <a:latin typeface="Inter Medium"/>
              </a:rPr>
              <a:t>Muito obrigado!</a:t>
            </a:r>
          </a:p>
          <a:p>
            <a:pPr algn="ctr">
              <a:lnSpc>
                <a:spcPts val="1749"/>
              </a:lnSpc>
            </a:pPr>
            <a:endParaRPr lang="en-US" sz="8199">
              <a:solidFill>
                <a:srgbClr val="FFFFFF"/>
              </a:solidFill>
              <a:latin typeface="Inter Medium"/>
            </a:endParaRPr>
          </a:p>
          <a:p>
            <a:pPr algn="ctr">
              <a:lnSpc>
                <a:spcPts val="1749"/>
              </a:lnSpc>
            </a:pPr>
            <a:endParaRPr lang="en-US" sz="8199">
              <a:solidFill>
                <a:srgbClr val="FFFFFF"/>
              </a:solidFill>
              <a:latin typeface="Inter Medium"/>
            </a:endParaRP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Inter Medium"/>
              </a:rPr>
              <a:t>ABES: há 57 anos trabalhando pelo saneamento, pelo meio ambiente, 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Inter Medium"/>
              </a:rPr>
              <a:t>pela saúde pública e pela qualidade de vida das pessoas.</a:t>
            </a:r>
          </a:p>
          <a:p>
            <a:pPr algn="ctr">
              <a:lnSpc>
                <a:spcPts val="4620"/>
              </a:lnSpc>
            </a:pPr>
            <a:endParaRPr lang="en-US" sz="3300">
              <a:solidFill>
                <a:srgbClr val="FFFFFF"/>
              </a:solidFill>
              <a:latin typeface="Inter Medium"/>
            </a:endParaRP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FFFFF"/>
                </a:solidFill>
                <a:latin typeface="Inter Ultra-Bold"/>
              </a:rPr>
              <a:t>Acesse o site </a:t>
            </a:r>
            <a:r>
              <a:rPr lang="en-US" sz="3300" u="sng">
                <a:solidFill>
                  <a:srgbClr val="FFFFFF"/>
                </a:solidFill>
                <a:latin typeface="Inter Ultra-Bold"/>
                <a:hlinkClick r:id="rId3" tooltip="https://www.abes-dn.org.br"/>
              </a:rPr>
              <a:t>www.abes-dn.org.br</a:t>
            </a:r>
          </a:p>
          <a:p>
            <a:pPr algn="ctr">
              <a:lnSpc>
                <a:spcPts val="3498"/>
              </a:lnSpc>
            </a:pPr>
            <a:endParaRPr lang="en-US" sz="3300" u="sng">
              <a:solidFill>
                <a:srgbClr val="FFFFFF"/>
              </a:solidFill>
              <a:latin typeface="Inter Ultra-Bold"/>
              <a:hlinkClick r:id="rId3" tooltip="https://www.abes-dn.org.br"/>
            </a:endParaRPr>
          </a:p>
          <a:p>
            <a:pPr algn="ctr">
              <a:lnSpc>
                <a:spcPts val="3498"/>
              </a:lnSpc>
            </a:pPr>
            <a:r>
              <a:rPr lang="en-US" sz="3300">
                <a:solidFill>
                  <a:srgbClr val="FFFFFF"/>
                </a:solidFill>
                <a:latin typeface="Inter Ultra-Bold"/>
              </a:rPr>
              <a:t>Assista ao vídeo institucional da ABES no Youtube</a:t>
            </a:r>
          </a:p>
          <a:p>
            <a:pPr algn="ctr">
              <a:lnSpc>
                <a:spcPts val="4620"/>
              </a:lnSpc>
            </a:pPr>
            <a:r>
              <a:rPr lang="en-US" sz="3300" u="sng">
                <a:solidFill>
                  <a:srgbClr val="FFFFFF"/>
                </a:solidFill>
                <a:latin typeface="Inter Ultra-Bold"/>
                <a:hlinkClick r:id="rId4" tooltip="https://www.youtube.com/watch?v=bQYVqBSkgKg"/>
              </a:rPr>
              <a:t>https://www.youtube.com/watch?v=bQYVqBSkgKg</a:t>
            </a:r>
          </a:p>
          <a:p>
            <a:pPr algn="ctr">
              <a:lnSpc>
                <a:spcPts val="4620"/>
              </a:lnSpc>
            </a:pPr>
            <a:endParaRPr lang="en-US" sz="3300" u="sng">
              <a:solidFill>
                <a:srgbClr val="FFFFFF"/>
              </a:solidFill>
              <a:latin typeface="Inter Ultra-Bold"/>
              <a:hlinkClick r:id="rId4" tooltip="https://www.youtube.com/watch?v=bQYVqBSkgKg"/>
            </a:endParaRP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1A4789"/>
                </a:solidFill>
                <a:latin typeface="Inter Ultra-Bold"/>
              </a:rPr>
              <a:t>Siga a ABES nas redes sociais</a:t>
            </a:r>
          </a:p>
        </p:txBody>
      </p:sp>
      <p:sp>
        <p:nvSpPr>
          <p:cNvPr id="7" name="Freeform 7"/>
          <p:cNvSpPr/>
          <p:nvPr/>
        </p:nvSpPr>
        <p:spPr>
          <a:xfrm>
            <a:off x="429365" y="9499139"/>
            <a:ext cx="615602" cy="615602"/>
          </a:xfrm>
          <a:custGeom>
            <a:avLst/>
            <a:gdLst/>
            <a:ahLst/>
            <a:cxnLst/>
            <a:rect l="l" t="t" r="r" b="b"/>
            <a:pathLst>
              <a:path w="615602" h="615602">
                <a:moveTo>
                  <a:pt x="0" y="0"/>
                </a:moveTo>
                <a:lnTo>
                  <a:pt x="615602" y="0"/>
                </a:lnTo>
                <a:lnTo>
                  <a:pt x="615602" y="615602"/>
                </a:lnTo>
                <a:lnTo>
                  <a:pt x="0" y="61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453623" y="8692022"/>
            <a:ext cx="591344" cy="591344"/>
          </a:xfrm>
          <a:custGeom>
            <a:avLst/>
            <a:gdLst/>
            <a:ahLst/>
            <a:cxnLst/>
            <a:rect l="l" t="t" r="r" b="b"/>
            <a:pathLst>
              <a:path w="591344" h="591344">
                <a:moveTo>
                  <a:pt x="0" y="0"/>
                </a:moveTo>
                <a:lnTo>
                  <a:pt x="591344" y="0"/>
                </a:lnTo>
                <a:lnTo>
                  <a:pt x="591344" y="591344"/>
                </a:lnTo>
                <a:lnTo>
                  <a:pt x="0" y="591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6683114" y="8692022"/>
            <a:ext cx="591344" cy="591344"/>
          </a:xfrm>
          <a:custGeom>
            <a:avLst/>
            <a:gdLst/>
            <a:ahLst/>
            <a:cxnLst/>
            <a:rect l="l" t="t" r="r" b="b"/>
            <a:pathLst>
              <a:path w="591344" h="591344">
                <a:moveTo>
                  <a:pt x="0" y="0"/>
                </a:moveTo>
                <a:lnTo>
                  <a:pt x="591344" y="0"/>
                </a:lnTo>
                <a:lnTo>
                  <a:pt x="591344" y="591344"/>
                </a:lnTo>
                <a:lnTo>
                  <a:pt x="0" y="591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6683114" y="9499139"/>
            <a:ext cx="615602" cy="615602"/>
          </a:xfrm>
          <a:custGeom>
            <a:avLst/>
            <a:gdLst/>
            <a:ahLst/>
            <a:cxnLst/>
            <a:rect l="l" t="t" r="r" b="b"/>
            <a:pathLst>
              <a:path w="615602" h="615602">
                <a:moveTo>
                  <a:pt x="0" y="0"/>
                </a:moveTo>
                <a:lnTo>
                  <a:pt x="615602" y="0"/>
                </a:lnTo>
                <a:lnTo>
                  <a:pt x="615602" y="615602"/>
                </a:lnTo>
                <a:lnTo>
                  <a:pt x="0" y="6156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3727482" y="8657400"/>
            <a:ext cx="660587" cy="660587"/>
          </a:xfrm>
          <a:custGeom>
            <a:avLst/>
            <a:gdLst/>
            <a:ahLst/>
            <a:cxnLst/>
            <a:rect l="l" t="t" r="r" b="b"/>
            <a:pathLst>
              <a:path w="660587" h="660587">
                <a:moveTo>
                  <a:pt x="0" y="0"/>
                </a:moveTo>
                <a:lnTo>
                  <a:pt x="660587" y="0"/>
                </a:lnTo>
                <a:lnTo>
                  <a:pt x="660587" y="660587"/>
                </a:lnTo>
                <a:lnTo>
                  <a:pt x="0" y="6605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3753489" y="9499139"/>
            <a:ext cx="673466" cy="472829"/>
          </a:xfrm>
          <a:custGeom>
            <a:avLst/>
            <a:gdLst/>
            <a:ahLst/>
            <a:cxnLst/>
            <a:rect l="l" t="t" r="r" b="b"/>
            <a:pathLst>
              <a:path w="673466" h="472829">
                <a:moveTo>
                  <a:pt x="0" y="0"/>
                </a:moveTo>
                <a:lnTo>
                  <a:pt x="673466" y="0"/>
                </a:lnTo>
                <a:lnTo>
                  <a:pt x="673466" y="472829"/>
                </a:lnTo>
                <a:lnTo>
                  <a:pt x="0" y="47282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7634567" y="8710363"/>
            <a:ext cx="3111590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1A4789"/>
                </a:solidFill>
                <a:latin typeface="Inter Bold"/>
                <a:hlinkClick r:id="rId13" tooltip="https://www.linkedin.com/company/abes-dn"/>
              </a:rPr>
              <a:t>ABES Saneamento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9370" y="8710363"/>
            <a:ext cx="1378825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1A4789"/>
                </a:solidFill>
                <a:latin typeface="Inter Bold"/>
                <a:hlinkClick r:id="rId14" tooltip="https://www.facebook.com/abesdn"/>
              </a:rPr>
              <a:t>/abesdn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59370" y="9555480"/>
            <a:ext cx="3193987" cy="93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1A4789"/>
                </a:solidFill>
                <a:latin typeface="Inter Bold"/>
              </a:rPr>
              <a:t>/</a:t>
            </a:r>
            <a:r>
              <a:rPr lang="en-US" sz="2699">
                <a:solidFill>
                  <a:srgbClr val="1A4789"/>
                </a:solidFill>
                <a:latin typeface="Inter Bold"/>
                <a:hlinkClick r:id="rId15" tooltip="https://www.instagram.com/abes_saneamento/#"/>
              </a:rPr>
              <a:t>abes_saneamento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1A4789"/>
              </a:solidFill>
              <a:latin typeface="Inter Bold"/>
              <a:hlinkClick r:id="rId15" tooltip="https://www.instagram.com/abes_saneamento/#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664649" y="8676073"/>
            <a:ext cx="3193987" cy="93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1A4789"/>
                </a:solidFill>
                <a:latin typeface="Inter Bold"/>
                <a:hlinkClick r:id="rId16" tooltip="https://www.tiktok.com/@abes_saneamento"/>
              </a:rPr>
              <a:t>/abes_saneamento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1A4789"/>
              </a:solidFill>
              <a:latin typeface="Inter Bold"/>
              <a:hlinkClick r:id="rId16" tooltip="https://www.tiktok.com/@abes_saneament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664649" y="9451514"/>
            <a:ext cx="3165709" cy="93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1A4789"/>
                </a:solidFill>
                <a:latin typeface="Inter Bold"/>
                <a:hlinkClick r:id="rId17" tooltip="https://www.youtube.com/@ABESSaneamento"/>
              </a:rPr>
              <a:t>/ABESSaneamento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1A4789"/>
              </a:solidFill>
              <a:latin typeface="Inter Bold"/>
              <a:hlinkClick r:id="rId17" tooltip="https://www.youtube.com/@ABESSaneament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634567" y="9555480"/>
            <a:ext cx="3111590" cy="45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1A4789"/>
                </a:solidFill>
                <a:latin typeface="Inter Bold"/>
                <a:hlinkClick r:id="rId18" tooltip="https://twitter.com/abes_dn"/>
              </a:rPr>
              <a:t>ABES Saneamento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7476880" y="1375242"/>
            <a:ext cx="3334239" cy="3768258"/>
          </a:xfrm>
          <a:custGeom>
            <a:avLst/>
            <a:gdLst/>
            <a:ahLst/>
            <a:cxnLst/>
            <a:rect l="l" t="t" r="r" b="b"/>
            <a:pathLst>
              <a:path w="3334239" h="3768258">
                <a:moveTo>
                  <a:pt x="0" y="0"/>
                </a:moveTo>
                <a:lnTo>
                  <a:pt x="3334240" y="0"/>
                </a:lnTo>
                <a:lnTo>
                  <a:pt x="3334240" y="3768258"/>
                </a:lnTo>
                <a:lnTo>
                  <a:pt x="0" y="37682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285875" y="5656388"/>
            <a:ext cx="15716250" cy="3201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578C"/>
                </a:solidFill>
                <a:latin typeface="Inter Medium"/>
              </a:rPr>
              <a:t>A ABES trabalha há 57 anos pelo saneamento, meio ambiente, pela saúde pública e qualidade de vida das pessoas.</a:t>
            </a:r>
          </a:p>
          <a:p>
            <a:pPr algn="ctr">
              <a:lnSpc>
                <a:spcPts val="4140"/>
              </a:lnSpc>
            </a:pPr>
            <a:endParaRPr lang="en-US" sz="4099">
              <a:solidFill>
                <a:srgbClr val="00578C"/>
              </a:solidFill>
              <a:latin typeface="Inter Medium"/>
            </a:endParaRPr>
          </a:p>
          <a:p>
            <a:pPr algn="ctr">
              <a:lnSpc>
                <a:spcPts val="4140"/>
              </a:lnSpc>
            </a:pPr>
            <a:r>
              <a:rPr lang="en-US" sz="4099">
                <a:solidFill>
                  <a:srgbClr val="00578C"/>
                </a:solidFill>
                <a:latin typeface="Inter Medium"/>
              </a:rPr>
              <a:t>A força da ABES está em seus associados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578C"/>
                </a:solidFill>
                <a:latin typeface="Inter Medium"/>
              </a:rPr>
              <a:t>e na diversidade de opiniões.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-76200"/>
            <a:ext cx="9306842" cy="12331566"/>
          </a:xfrm>
          <a:custGeom>
            <a:avLst/>
            <a:gdLst/>
            <a:ahLst/>
            <a:cxnLst/>
            <a:rect l="l" t="t" r="r" b="b"/>
            <a:pathLst>
              <a:path w="9306842" h="12331566">
                <a:moveTo>
                  <a:pt x="0" y="0"/>
                </a:moveTo>
                <a:lnTo>
                  <a:pt x="9306842" y="0"/>
                </a:lnTo>
                <a:lnTo>
                  <a:pt x="9306842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000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2629762" y="0"/>
            <a:ext cx="11773762" cy="10287000"/>
          </a:xfrm>
          <a:custGeom>
            <a:avLst/>
            <a:gdLst/>
            <a:ahLst/>
            <a:cxnLst/>
            <a:rect l="l" t="t" r="r" b="b"/>
            <a:pathLst>
              <a:path w="11773762" h="10287000">
                <a:moveTo>
                  <a:pt x="0" y="0"/>
                </a:moveTo>
                <a:lnTo>
                  <a:pt x="11773762" y="0"/>
                </a:lnTo>
                <a:lnTo>
                  <a:pt x="117737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8000"/>
            </a:blip>
            <a:stretch>
              <a:fillRect r="-3188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9821413" y="2520409"/>
            <a:ext cx="8352287" cy="5169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FFFFFF"/>
                </a:solidFill>
                <a:latin typeface="Inter Medium"/>
              </a:rPr>
              <a:t>Nosso objetivo é alcançar a universalização do saneamento com água tratada e tratamento de esgoto, drenagem de águas pluviais e coleta e destinação adequada de resíduos sólidos para todos os brasileiros.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03181" y="0"/>
            <a:ext cx="10712956" cy="10287000"/>
          </a:xfrm>
          <a:custGeom>
            <a:avLst/>
            <a:gdLst/>
            <a:ahLst/>
            <a:cxnLst/>
            <a:rect l="l" t="t" r="r" b="b"/>
            <a:pathLst>
              <a:path w="10712956" h="10287000">
                <a:moveTo>
                  <a:pt x="0" y="0"/>
                </a:moveTo>
                <a:lnTo>
                  <a:pt x="10712957" y="0"/>
                </a:lnTo>
                <a:lnTo>
                  <a:pt x="107129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8000"/>
            </a:blip>
            <a:stretch>
              <a:fillRect l="-24611" r="-2068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503661" y="-76200"/>
            <a:ext cx="9306842" cy="12331566"/>
          </a:xfrm>
          <a:custGeom>
            <a:avLst/>
            <a:gdLst/>
            <a:ahLst/>
            <a:cxnLst/>
            <a:rect l="l" t="t" r="r" b="b"/>
            <a:pathLst>
              <a:path w="9306842" h="12331566">
                <a:moveTo>
                  <a:pt x="0" y="0"/>
                </a:moveTo>
                <a:lnTo>
                  <a:pt x="9306842" y="0"/>
                </a:lnTo>
                <a:lnTo>
                  <a:pt x="9306842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-1000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579907" y="2201391"/>
            <a:ext cx="7722606" cy="646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Inter Medium"/>
              </a:rPr>
              <a:t>ABES é a Associação Brasileira que reúne a diversidade dos profissionais e empresas do setor de saneamento no Brasil.</a:t>
            </a:r>
          </a:p>
          <a:p>
            <a:pPr>
              <a:lnSpc>
                <a:spcPts val="3837"/>
              </a:lnSpc>
            </a:pPr>
            <a:endParaRPr lang="en-US" sz="3799">
              <a:solidFill>
                <a:srgbClr val="FFFFFF"/>
              </a:solidFill>
              <a:latin typeface="Inter Medium"/>
            </a:endParaRPr>
          </a:p>
          <a:p>
            <a:pPr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FFFFFF"/>
                </a:solidFill>
                <a:latin typeface="Inter Medium"/>
              </a:rPr>
              <a:t>Profissionais atuando em governos, empresas públicas e privadas, prestadores de serviços, fornecedores e universidades.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6676"/>
            <a:ext cx="9172689" cy="11340353"/>
          </a:xfrm>
          <a:custGeom>
            <a:avLst/>
            <a:gdLst/>
            <a:ahLst/>
            <a:cxnLst/>
            <a:rect l="l" t="t" r="r" b="b"/>
            <a:pathLst>
              <a:path w="9172689" h="11340353">
                <a:moveTo>
                  <a:pt x="0" y="0"/>
                </a:moveTo>
                <a:lnTo>
                  <a:pt x="9172689" y="0"/>
                </a:lnTo>
                <a:lnTo>
                  <a:pt x="9172689" y="11340352"/>
                </a:lnTo>
                <a:lnTo>
                  <a:pt x="0" y="11340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8000"/>
            </a:blip>
            <a:stretch>
              <a:fillRect l="-12614" t="-17867" r="-10268" b="-54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9144000" y="0"/>
            <a:ext cx="9306842" cy="12331566"/>
          </a:xfrm>
          <a:custGeom>
            <a:avLst/>
            <a:gdLst/>
            <a:ahLst/>
            <a:cxnLst/>
            <a:rect l="l" t="t" r="r" b="b"/>
            <a:pathLst>
              <a:path w="9306842" h="12331566">
                <a:moveTo>
                  <a:pt x="0" y="0"/>
                </a:moveTo>
                <a:lnTo>
                  <a:pt x="9306842" y="0"/>
                </a:lnTo>
                <a:lnTo>
                  <a:pt x="9306842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-1000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9821413" y="913632"/>
            <a:ext cx="7559996" cy="8383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Inter Medium"/>
              </a:rPr>
              <a:t>A ABES atua em parceria 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Inter Medium"/>
              </a:rPr>
              <a:t>com organismos nacionais 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Inter Medium"/>
              </a:rPr>
              <a:t>e internacionais: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Inter Medium"/>
              </a:rPr>
              <a:t> </a:t>
            </a:r>
          </a:p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Inter Medium"/>
              </a:rPr>
              <a:t>ANA, IBAMA-MMA, FINEP, CAIXA, CNPQ, AIDIS, ABEMA, ABAR, ABAS, ANAMMA, ASSEMAE, ABRHIDRO, ABCON SINDICON, ABIMAQ, AESBE, CONFEA-CREA, WORLD ECONOMIC FORUM, BID, IWA, THE WORLDBANK, WORLD WATER COUNCIL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FFFFFF"/>
              </a:solidFill>
              <a:latin typeface="Inter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026944" y="5879182"/>
            <a:ext cx="5651456" cy="3767637"/>
          </a:xfrm>
          <a:custGeom>
            <a:avLst/>
            <a:gdLst/>
            <a:ahLst/>
            <a:cxnLst/>
            <a:rect l="l" t="t" r="r" b="b"/>
            <a:pathLst>
              <a:path w="5651456" h="3767637">
                <a:moveTo>
                  <a:pt x="0" y="0"/>
                </a:moveTo>
                <a:lnTo>
                  <a:pt x="5651456" y="0"/>
                </a:lnTo>
                <a:lnTo>
                  <a:pt x="5651456" y="3767638"/>
                </a:lnTo>
                <a:lnTo>
                  <a:pt x="0" y="37676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09600" y="5879182"/>
            <a:ext cx="5651456" cy="3763766"/>
          </a:xfrm>
          <a:custGeom>
            <a:avLst/>
            <a:gdLst/>
            <a:ahLst/>
            <a:cxnLst/>
            <a:rect l="l" t="t" r="r" b="b"/>
            <a:pathLst>
              <a:path w="5651456" h="3763766">
                <a:moveTo>
                  <a:pt x="0" y="0"/>
                </a:moveTo>
                <a:lnTo>
                  <a:pt x="5651456" y="0"/>
                </a:lnTo>
                <a:lnTo>
                  <a:pt x="5651456" y="3763767"/>
                </a:lnTo>
                <a:lnTo>
                  <a:pt x="0" y="37637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93" r="-1128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6349033" y="5875311"/>
            <a:ext cx="5589934" cy="3767637"/>
          </a:xfrm>
          <a:custGeom>
            <a:avLst/>
            <a:gdLst/>
            <a:ahLst/>
            <a:cxnLst/>
            <a:rect l="l" t="t" r="r" b="b"/>
            <a:pathLst>
              <a:path w="5589934" h="3767637">
                <a:moveTo>
                  <a:pt x="0" y="0"/>
                </a:moveTo>
                <a:lnTo>
                  <a:pt x="5589934" y="0"/>
                </a:lnTo>
                <a:lnTo>
                  <a:pt x="5589934" y="3767638"/>
                </a:lnTo>
                <a:lnTo>
                  <a:pt x="0" y="3767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08" t="-10099" r="-9244" b="-5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543050" y="1362271"/>
            <a:ext cx="15201900" cy="150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A ABES promove alguns dos mais importantes</a:t>
            </a:r>
          </a:p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eventos do Saneamento e iniciativas: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3050" y="3030356"/>
            <a:ext cx="15510445" cy="2395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4"/>
              </a:lnSpc>
            </a:pPr>
            <a:r>
              <a:rPr lang="en-US" sz="4499">
                <a:solidFill>
                  <a:srgbClr val="00578C"/>
                </a:solidFill>
                <a:latin typeface="Inter Medium"/>
              </a:rPr>
              <a:t>•</a:t>
            </a:r>
            <a:r>
              <a:rPr lang="en-US" sz="4499">
                <a:solidFill>
                  <a:srgbClr val="00578C"/>
                </a:solidFill>
                <a:latin typeface="Inter Ultra-Bold"/>
              </a:rPr>
              <a:t> Congressos da ABES </a:t>
            </a: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00578C"/>
                </a:solidFill>
                <a:latin typeface="Inter Ultra-Bold"/>
              </a:rPr>
              <a:t>Congresso Brasileiro de Engenharia Sanitária e Ambiental e Fitabes - Feira Internacional de Tecnologias de Saneamento Ambiental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609600" y="5881710"/>
            <a:ext cx="5644322" cy="3750421"/>
          </a:xfrm>
          <a:custGeom>
            <a:avLst/>
            <a:gdLst/>
            <a:ahLst/>
            <a:cxnLst/>
            <a:rect l="l" t="t" r="r" b="b"/>
            <a:pathLst>
              <a:path w="5644322" h="3750421">
                <a:moveTo>
                  <a:pt x="0" y="0"/>
                </a:moveTo>
                <a:lnTo>
                  <a:pt x="5644322" y="0"/>
                </a:lnTo>
                <a:lnTo>
                  <a:pt x="5644322" y="3750420"/>
                </a:lnTo>
                <a:lnTo>
                  <a:pt x="0" y="3750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05" b="-501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361808" y="5881710"/>
            <a:ext cx="5605595" cy="3765110"/>
          </a:xfrm>
          <a:custGeom>
            <a:avLst/>
            <a:gdLst/>
            <a:ahLst/>
            <a:cxnLst/>
            <a:rect l="l" t="t" r="r" b="b"/>
            <a:pathLst>
              <a:path w="5605595" h="3765110">
                <a:moveTo>
                  <a:pt x="0" y="0"/>
                </a:moveTo>
                <a:lnTo>
                  <a:pt x="5605595" y="0"/>
                </a:lnTo>
                <a:lnTo>
                  <a:pt x="5605595" y="3765110"/>
                </a:lnTo>
                <a:lnTo>
                  <a:pt x="0" y="37651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782" r="-350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2072178" y="5864493"/>
            <a:ext cx="5606222" cy="3750421"/>
          </a:xfrm>
          <a:custGeom>
            <a:avLst/>
            <a:gdLst/>
            <a:ahLst/>
            <a:cxnLst/>
            <a:rect l="l" t="t" r="r" b="b"/>
            <a:pathLst>
              <a:path w="5606222" h="3750421">
                <a:moveTo>
                  <a:pt x="0" y="0"/>
                </a:moveTo>
                <a:lnTo>
                  <a:pt x="5606222" y="0"/>
                </a:lnTo>
                <a:lnTo>
                  <a:pt x="5606222" y="3750420"/>
                </a:lnTo>
                <a:lnTo>
                  <a:pt x="0" y="3750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141" r="-1148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543050" y="1819471"/>
            <a:ext cx="1520190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Eventos e iniciativas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3050" y="3945633"/>
            <a:ext cx="6254087" cy="7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578C"/>
                </a:solidFill>
                <a:latin typeface="Inter Medium"/>
              </a:rPr>
              <a:t>•</a:t>
            </a:r>
            <a:r>
              <a:rPr lang="en-US" sz="4499">
                <a:solidFill>
                  <a:srgbClr val="00578C"/>
                </a:solidFill>
                <a:latin typeface="Inter Ultra-Bold"/>
              </a:rPr>
              <a:t> Brazil Water Week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031245" y="1459210"/>
            <a:ext cx="3688089" cy="5218994"/>
          </a:xfrm>
          <a:custGeom>
            <a:avLst/>
            <a:gdLst/>
            <a:ahLst/>
            <a:cxnLst/>
            <a:rect l="l" t="t" r="r" b="b"/>
            <a:pathLst>
              <a:path w="3688089" h="5218994">
                <a:moveTo>
                  <a:pt x="0" y="0"/>
                </a:moveTo>
                <a:lnTo>
                  <a:pt x="3688089" y="0"/>
                </a:lnTo>
                <a:lnTo>
                  <a:pt x="3688089" y="5218993"/>
                </a:lnTo>
                <a:lnTo>
                  <a:pt x="0" y="5218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043369" y="5899524"/>
            <a:ext cx="5635031" cy="3747295"/>
          </a:xfrm>
          <a:custGeom>
            <a:avLst/>
            <a:gdLst/>
            <a:ahLst/>
            <a:cxnLst/>
            <a:rect l="l" t="t" r="r" b="b"/>
            <a:pathLst>
              <a:path w="5635031" h="3747295">
                <a:moveTo>
                  <a:pt x="0" y="0"/>
                </a:moveTo>
                <a:lnTo>
                  <a:pt x="5635031" y="0"/>
                </a:lnTo>
                <a:lnTo>
                  <a:pt x="5635031" y="3747296"/>
                </a:lnTo>
                <a:lnTo>
                  <a:pt x="0" y="3747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328869" y="5910627"/>
            <a:ext cx="5630263" cy="3753509"/>
          </a:xfrm>
          <a:custGeom>
            <a:avLst/>
            <a:gdLst/>
            <a:ahLst/>
            <a:cxnLst/>
            <a:rect l="l" t="t" r="r" b="b"/>
            <a:pathLst>
              <a:path w="5630263" h="3753509">
                <a:moveTo>
                  <a:pt x="0" y="0"/>
                </a:moveTo>
                <a:lnTo>
                  <a:pt x="5630262" y="0"/>
                </a:lnTo>
                <a:lnTo>
                  <a:pt x="5630262" y="3753509"/>
                </a:lnTo>
                <a:lnTo>
                  <a:pt x="0" y="375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600075" y="5896498"/>
            <a:ext cx="5651456" cy="3767637"/>
          </a:xfrm>
          <a:custGeom>
            <a:avLst/>
            <a:gdLst/>
            <a:ahLst/>
            <a:cxnLst/>
            <a:rect l="l" t="t" r="r" b="b"/>
            <a:pathLst>
              <a:path w="5651456" h="3767637">
                <a:moveTo>
                  <a:pt x="0" y="0"/>
                </a:moveTo>
                <a:lnTo>
                  <a:pt x="5651456" y="0"/>
                </a:lnTo>
                <a:lnTo>
                  <a:pt x="5651456" y="3767638"/>
                </a:lnTo>
                <a:lnTo>
                  <a:pt x="0" y="3767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2275135" y="3081361"/>
            <a:ext cx="4295434" cy="1777185"/>
          </a:xfrm>
          <a:custGeom>
            <a:avLst/>
            <a:gdLst/>
            <a:ahLst/>
            <a:cxnLst/>
            <a:rect l="l" t="t" r="r" b="b"/>
            <a:pathLst>
              <a:path w="4295434" h="1777185">
                <a:moveTo>
                  <a:pt x="0" y="0"/>
                </a:moveTo>
                <a:lnTo>
                  <a:pt x="4295435" y="0"/>
                </a:lnTo>
                <a:lnTo>
                  <a:pt x="4295435" y="1777185"/>
                </a:lnTo>
                <a:lnTo>
                  <a:pt x="0" y="17771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543050" y="1819471"/>
            <a:ext cx="1520190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Eventos e iniciativas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3050" y="3590977"/>
            <a:ext cx="9395639" cy="155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>
                <a:solidFill>
                  <a:srgbClr val="00578C"/>
                </a:solidFill>
                <a:latin typeface="Inter Medium"/>
              </a:rPr>
              <a:t>•</a:t>
            </a:r>
            <a:r>
              <a:rPr lang="en-US" sz="4499">
                <a:solidFill>
                  <a:srgbClr val="00578C"/>
                </a:solidFill>
                <a:latin typeface="Inter Ultra-Bold"/>
              </a:rPr>
              <a:t> PNQS - Prêmio Nacional</a:t>
            </a:r>
          </a:p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578C"/>
                </a:solidFill>
                <a:latin typeface="Inter Ultra-Bold"/>
              </a:rPr>
              <a:t>de Qualidade em Saneamento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2842" y="-76200"/>
            <a:ext cx="18613685" cy="12331566"/>
          </a:xfrm>
          <a:custGeom>
            <a:avLst/>
            <a:gdLst/>
            <a:ahLst/>
            <a:cxnLst/>
            <a:rect l="l" t="t" r="r" b="b"/>
            <a:pathLst>
              <a:path w="18613685" h="12331566">
                <a:moveTo>
                  <a:pt x="0" y="0"/>
                </a:moveTo>
                <a:lnTo>
                  <a:pt x="18613684" y="0"/>
                </a:lnTo>
                <a:lnTo>
                  <a:pt x="18613684" y="12331566"/>
                </a:lnTo>
                <a:lnTo>
                  <a:pt x="0" y="12331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609600" y="640180"/>
            <a:ext cx="17068800" cy="9006639"/>
            <a:chOff x="0" y="0"/>
            <a:chExt cx="4495486" cy="23721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95486" cy="2372119"/>
            </a:xfrm>
            <a:custGeom>
              <a:avLst/>
              <a:gdLst/>
              <a:ahLst/>
              <a:cxnLst/>
              <a:rect l="l" t="t" r="r" b="b"/>
              <a:pathLst>
                <a:path w="4495486" h="2372119">
                  <a:moveTo>
                    <a:pt x="0" y="0"/>
                  </a:moveTo>
                  <a:lnTo>
                    <a:pt x="4495486" y="0"/>
                  </a:lnTo>
                  <a:lnTo>
                    <a:pt x="4495486" y="2372119"/>
                  </a:lnTo>
                  <a:lnTo>
                    <a:pt x="0" y="2372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95486" cy="241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9600" y="640180"/>
            <a:ext cx="17068800" cy="9006639"/>
          </a:xfrm>
          <a:custGeom>
            <a:avLst/>
            <a:gdLst/>
            <a:ahLst/>
            <a:cxnLst/>
            <a:rect l="l" t="t" r="r" b="b"/>
            <a:pathLst>
              <a:path w="17068800" h="9006639">
                <a:moveTo>
                  <a:pt x="0" y="0"/>
                </a:moveTo>
                <a:lnTo>
                  <a:pt x="17068800" y="0"/>
                </a:lnTo>
                <a:lnTo>
                  <a:pt x="17068800" y="9006640"/>
                </a:lnTo>
                <a:lnTo>
                  <a:pt x="0" y="900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43057" b="-4707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609600" y="5885520"/>
            <a:ext cx="5633544" cy="3770825"/>
          </a:xfrm>
          <a:custGeom>
            <a:avLst/>
            <a:gdLst/>
            <a:ahLst/>
            <a:cxnLst/>
            <a:rect l="l" t="t" r="r" b="b"/>
            <a:pathLst>
              <a:path w="5633544" h="3770825">
                <a:moveTo>
                  <a:pt x="0" y="0"/>
                </a:moveTo>
                <a:lnTo>
                  <a:pt x="5633544" y="0"/>
                </a:lnTo>
                <a:lnTo>
                  <a:pt x="5633544" y="3770825"/>
                </a:lnTo>
                <a:lnTo>
                  <a:pt x="0" y="3770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86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6328869" y="5920152"/>
            <a:ext cx="5630263" cy="3736193"/>
          </a:xfrm>
          <a:custGeom>
            <a:avLst/>
            <a:gdLst/>
            <a:ahLst/>
            <a:cxnLst/>
            <a:rect l="l" t="t" r="r" b="b"/>
            <a:pathLst>
              <a:path w="5630263" h="3736193">
                <a:moveTo>
                  <a:pt x="0" y="0"/>
                </a:moveTo>
                <a:lnTo>
                  <a:pt x="5630262" y="0"/>
                </a:lnTo>
                <a:lnTo>
                  <a:pt x="5630262" y="3736193"/>
                </a:lnTo>
                <a:lnTo>
                  <a:pt x="0" y="37361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32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2044856" y="5920152"/>
            <a:ext cx="5633544" cy="3736193"/>
          </a:xfrm>
          <a:custGeom>
            <a:avLst/>
            <a:gdLst/>
            <a:ahLst/>
            <a:cxnLst/>
            <a:rect l="l" t="t" r="r" b="b"/>
            <a:pathLst>
              <a:path w="5633544" h="3736193">
                <a:moveTo>
                  <a:pt x="0" y="0"/>
                </a:moveTo>
                <a:lnTo>
                  <a:pt x="5633544" y="0"/>
                </a:lnTo>
                <a:lnTo>
                  <a:pt x="5633544" y="3736193"/>
                </a:lnTo>
                <a:lnTo>
                  <a:pt x="0" y="37361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433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543050" y="1819471"/>
            <a:ext cx="1520190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578C"/>
                </a:solidFill>
                <a:latin typeface="Inter Medium"/>
              </a:rPr>
              <a:t>Eventos e iniciativas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3050" y="3590977"/>
            <a:ext cx="10732085" cy="7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578C"/>
                </a:solidFill>
                <a:latin typeface="Inter Medium"/>
              </a:rPr>
              <a:t>•</a:t>
            </a:r>
            <a:r>
              <a:rPr lang="en-US" sz="4499">
                <a:solidFill>
                  <a:srgbClr val="00578C"/>
                </a:solidFill>
                <a:latin typeface="Inter Ultra-Bold"/>
              </a:rPr>
              <a:t> Plataforma ABES de Conhecimento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664</Words>
  <Application>Microsoft Office PowerPoint</Application>
  <PresentationFormat>Personalizar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Inter Medium</vt:lpstr>
      <vt:lpstr>Inter Bold</vt:lpstr>
      <vt:lpstr>Inter</vt:lpstr>
      <vt:lpstr>Inter Ultra-Bold</vt:lpstr>
      <vt:lpstr>Inter Semi-Bold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INSTITUCIONAL ABES</dc:title>
  <dc:creator>Ana Paula Rogers</dc:creator>
  <cp:lastModifiedBy>Ana Paula Rogers</cp:lastModifiedBy>
  <cp:revision>2</cp:revision>
  <dcterms:created xsi:type="dcterms:W3CDTF">2006-08-16T00:00:00Z</dcterms:created>
  <dcterms:modified xsi:type="dcterms:W3CDTF">2023-11-24T02:37:13Z</dcterms:modified>
  <dc:identifier>DAF0DwaD66M</dc:identifier>
</cp:coreProperties>
</file>